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72" r:id="rId6"/>
    <p:sldId id="289" r:id="rId7"/>
    <p:sldId id="324" r:id="rId8"/>
    <p:sldId id="295" r:id="rId9"/>
    <p:sldId id="310" r:id="rId10"/>
    <p:sldId id="311" r:id="rId11"/>
    <p:sldId id="309" r:id="rId12"/>
    <p:sldId id="307" r:id="rId13"/>
    <p:sldId id="299" r:id="rId14"/>
    <p:sldId id="323" r:id="rId15"/>
    <p:sldId id="322" r:id="rId16"/>
    <p:sldId id="305" r:id="rId17"/>
    <p:sldId id="343" r:id="rId18"/>
    <p:sldId id="325" r:id="rId19"/>
    <p:sldId id="328" r:id="rId20"/>
    <p:sldId id="306" r:id="rId21"/>
    <p:sldId id="327" r:id="rId22"/>
    <p:sldId id="300" r:id="rId23"/>
    <p:sldId id="301" r:id="rId24"/>
    <p:sldId id="329" r:id="rId25"/>
    <p:sldId id="298" r:id="rId26"/>
    <p:sldId id="27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BA8B"/>
    <a:srgbClr val="1BA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7" autoAdjust="0"/>
    <p:restoredTop sz="94262" autoAdjust="0"/>
  </p:normalViewPr>
  <p:slideViewPr>
    <p:cSldViewPr snapToGrid="0">
      <p:cViewPr varScale="1">
        <p:scale>
          <a:sx n="62" d="100"/>
          <a:sy n="62" d="100"/>
        </p:scale>
        <p:origin x="916" y="72"/>
      </p:cViewPr>
      <p:guideLst>
        <p:guide orient="horz" pos="20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09D85-8CC2-4BA6-A68E-A2FF53FBEE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2263F8-6408-4335-B3DC-0FAED62544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2263F8-6408-4335-B3DC-0FAED62544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3174-DEC1-430A-BBC0-E419078C30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A655-D562-4EF7-A260-06DCED64A3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35742" y="2676407"/>
            <a:ext cx="60121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5400" spc="-3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印品黑体" panose="00000500000000000000" pitchFamily="2" charset="-122"/>
              </a:rPr>
              <a:t>《智能前端》布道师</a:t>
            </a:r>
            <a:endParaRPr lang="zh-CN" altLang="en-US" sz="5400" spc="-3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2483890"/>
            <a:ext cx="12191999" cy="1491018"/>
            <a:chOff x="0" y="2620370"/>
            <a:chExt cx="12191999" cy="1491018"/>
          </a:xfrm>
        </p:grpSpPr>
        <p:sp>
          <p:nvSpPr>
            <p:cNvPr id="7" name="矩形 6"/>
            <p:cNvSpPr/>
            <p:nvPr/>
          </p:nvSpPr>
          <p:spPr>
            <a:xfrm>
              <a:off x="0" y="2620370"/>
              <a:ext cx="559558" cy="1491018"/>
            </a:xfrm>
            <a:prstGeom prst="rect">
              <a:avLst/>
            </a:prstGeom>
            <a:solidFill>
              <a:srgbClr val="1BA4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印品黑体" panose="00000500000000000000" pitchFamily="2" charset="-122"/>
                <a:ea typeface="印品黑体" panose="00000500000000000000" pitchFamily="2" charset="-122"/>
                <a:sym typeface="印品黑体" panose="00000500000000000000" pitchFamily="2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541902" y="2620370"/>
              <a:ext cx="4650097" cy="1491018"/>
              <a:chOff x="7541902" y="2620370"/>
              <a:chExt cx="4650097" cy="1491018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7541902" y="2620370"/>
                <a:ext cx="4650097" cy="1491018"/>
              </a:xfrm>
              <a:prstGeom prst="rect">
                <a:avLst/>
              </a:prstGeom>
              <a:solidFill>
                <a:srgbClr val="1BA4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印品黑体" panose="00000500000000000000" pitchFamily="2" charset="-122"/>
                  <a:ea typeface="印品黑体" panose="00000500000000000000" pitchFamily="2" charset="-122"/>
                  <a:sym typeface="印品黑体" panose="00000500000000000000" pitchFamily="2" charset="-122"/>
                </a:endParaRPr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6700" y="2887354"/>
                <a:ext cx="957049" cy="957049"/>
              </a:xfrm>
              <a:prstGeom prst="rect">
                <a:avLst/>
              </a:prstGeom>
            </p:spPr>
          </p:pic>
        </p:grpSp>
      </p:grpSp>
      <p:sp>
        <p:nvSpPr>
          <p:cNvPr id="17" name="文本框 16"/>
          <p:cNvSpPr txBox="1"/>
          <p:nvPr/>
        </p:nvSpPr>
        <p:spPr>
          <a:xfrm>
            <a:off x="1106166" y="6095199"/>
            <a:ext cx="6633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spc="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Segoe UI" panose="020B0502040204020203" pitchFamily="34" charset="0"/>
                <a:sym typeface="印品黑体" panose="00000500000000000000" pitchFamily="2" charset="-122"/>
              </a:rPr>
              <a:t>DESIGNED &amp; WORDPRESS ALL BY ALONIC</a:t>
            </a:r>
            <a:endParaRPr lang="zh-CN" altLang="en-US" sz="1600" b="1" spc="5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Segoe UI" panose="020B0502040204020203" pitchFamily="34" charset="0"/>
              <a:sym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50870" y="3975100"/>
            <a:ext cx="23202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印品黑体" panose="00000500000000000000" pitchFamily="2" charset="-122"/>
              </a:rPr>
              <a:t>讲师：石璞东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13" y="-324228"/>
            <a:ext cx="6535554" cy="1517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3564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为什么是</a:t>
            </a:r>
            <a:r>
              <a:rPr lang="en-US" altLang="zh-CN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TensorFlow.js</a:t>
            </a:r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？</a:t>
            </a:r>
            <a:endParaRPr lang="zh-CN" altLang="en-US" sz="24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5" y="1398270"/>
            <a:ext cx="461010" cy="461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66431" y="1438733"/>
            <a:ext cx="524256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为什么选择</a:t>
            </a:r>
            <a:r>
              <a:rPr lang="en-US" altLang="zh-CN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TensorFlow.js</a:t>
            </a:r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作为开发工具？</a:t>
            </a:r>
            <a:endParaRPr lang="zh-CN" altLang="en-US" sz="22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33550" y="1998345"/>
            <a:ext cx="47358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深度学习框架市场份额占比分析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主流方法介绍及特性对比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5" y="3920490"/>
            <a:ext cx="461010" cy="461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6431" y="3960953"/>
            <a:ext cx="384238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TensorFlow.js</a:t>
            </a:r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的三种工作方式</a:t>
            </a:r>
            <a:endParaRPr lang="zh-CN" altLang="en-US" sz="22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4458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深度学习框架市场份额占比分析</a:t>
            </a:r>
            <a:endParaRPr lang="zh-CN" altLang="en-US" sz="24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871980"/>
            <a:ext cx="5062855" cy="382841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40" y="1758315"/>
            <a:ext cx="4188460" cy="405574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2656205" y="5929630"/>
            <a:ext cx="1852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/>
                </a:solidFill>
                <a:uFillTx/>
                <a:latin typeface="Times New Roman" panose="02020603050405020304" charset="0"/>
              </a:rPr>
              <a:t>made by Jeff Hale</a:t>
            </a:r>
            <a:endParaRPr lang="en-US" altLang="zh-CN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790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主流方法介绍 </a:t>
            </a:r>
            <a:r>
              <a:rPr lang="en-US" altLang="zh-CN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4 + N</a:t>
            </a:r>
            <a:endParaRPr lang="en-US" altLang="zh-CN" sz="24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24990" y="956945"/>
            <a:ext cx="52247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1. </a:t>
            </a:r>
            <a:r>
              <a:rPr lang="en-US" altLang="zh-CN" sz="20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onnx</a:t>
            </a:r>
            <a:r>
              <a:rPr lang="en-US" altLang="zh-CN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.js</a:t>
            </a:r>
            <a:endParaRPr lang="en-US" altLang="zh-CN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生态混乱，处理模型时总是出现各种各样的问题；</a:t>
            </a:r>
            <a:endParaRPr lang="zh-CN" altLang="en-US" sz="1600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很长时间没有更新；</a:t>
            </a:r>
            <a:endParaRPr lang="en-US" altLang="zh-CN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20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2. pytorchjs/torchjs</a:t>
            </a:r>
            <a:endParaRPr lang="en-US" altLang="zh-CN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官方不支持</a:t>
            </a:r>
            <a:endParaRPr lang="zh-CN" altLang="en-US" sz="1600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GitHub</a:t>
            </a:r>
            <a:r>
              <a:rPr lang="zh-CN" altLang="en-US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热度低，社区不活跃</a:t>
            </a:r>
            <a:endParaRPr lang="en-US" altLang="zh-CN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20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3. paddle.js</a:t>
            </a:r>
            <a:endParaRPr lang="en-US" altLang="zh-CN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paddlejs - converter </a:t>
            </a:r>
            <a:endParaRPr lang="en-US" altLang="zh-CN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20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4. TensorFlow.js</a:t>
            </a:r>
            <a:endParaRPr lang="en-US" altLang="zh-CN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TensorFlow.js Converter</a:t>
            </a:r>
            <a:endParaRPr lang="en-US" altLang="zh-CN" sz="1600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24990" y="5375275"/>
            <a:ext cx="9314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更为复杂的方法：</a:t>
            </a:r>
            <a:endParaRPr lang="zh-CN" altLang="en-US">
              <a:solidFill>
                <a:schemeClr val="tx1"/>
              </a:solidFill>
              <a:uFillTx/>
              <a:latin typeface="Times New Roman" panose="02020603050405020304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PyTorch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 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➡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ONNX 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➡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TensorFlow 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➡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TensorFlow.js</a:t>
            </a:r>
            <a:endParaRPr lang="en-US" altLang="zh-CN" sz="1600" b="1">
              <a:solidFill>
                <a:schemeClr val="tx1"/>
              </a:solidFill>
              <a:uFillTx/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X2Paddle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：</a:t>
            </a: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</a:rPr>
              <a:t>Caffe/TensorFlow/ONNX/PyTorch</a:t>
            </a:r>
            <a:r>
              <a:rPr lang="en-US" altLang="zh-CN" sz="1600">
                <a:solidFill>
                  <a:schemeClr val="tx1"/>
                </a:solidFill>
                <a:uFillTx/>
                <a:latin typeface="Times New Roman" panose="02020603050405020304" charset="0"/>
              </a:rPr>
              <a:t> 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➡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Paddle </a:t>
            </a:r>
            <a:r>
              <a:rPr lang="zh-CN" altLang="en-US" sz="160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➡ </a:t>
            </a:r>
            <a:r>
              <a:rPr lang="en-US" altLang="zh-CN" sz="1600" b="1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paddle.js</a:t>
            </a:r>
            <a:r>
              <a:rPr lang="zh-CN" altLang="en-US" sz="1600" b="1">
                <a:solidFill>
                  <a:schemeClr val="tx1"/>
                </a:solidFill>
                <a:uFillTx/>
                <a:latin typeface="Times New Roman" panose="02020603050405020304" charset="0"/>
              </a:rPr>
              <a:t>️</a:t>
            </a:r>
            <a:endParaRPr lang="zh-CN" altLang="en-US" sz="1600" b="1">
              <a:solidFill>
                <a:schemeClr val="tx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主流方法特性对比</a:t>
            </a:r>
            <a:endParaRPr lang="zh-CN" altLang="en-US" sz="24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graphicFrame>
        <p:nvGraphicFramePr>
          <p:cNvPr id="15" name="表格 14"/>
          <p:cNvGraphicFramePr/>
          <p:nvPr>
            <p:custDataLst>
              <p:tags r:id="rId2"/>
            </p:custDataLst>
          </p:nvPr>
        </p:nvGraphicFramePr>
        <p:xfrm>
          <a:off x="1049020" y="1700530"/>
          <a:ext cx="9877425" cy="409067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706880"/>
                <a:gridCol w="1951355"/>
                <a:gridCol w="1560830"/>
                <a:gridCol w="2938780"/>
                <a:gridCol w="1719580"/>
              </a:tblGrid>
              <a:tr h="609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框架名称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框架生态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</a:rPr>
                        <a:t>GitHub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</a:rPr>
                        <a:t>（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</a:rPr>
                        <a:t>stars、Fork、watch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</a:rPr>
                        <a:t>）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转换方法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</a:rPr>
                        <a:t>Backends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</a:tr>
              <a:tr h="9937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TensorFlow.js</a:t>
                      </a:r>
                      <a:endParaRPr lang="zh-CN" altLang="en-US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TensorFlow.js Core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TensorFlow.js Layers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TensorFlow.js Data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TensorFlow.js Converter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TensorFlow.js Vis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TensorFlow.js AutoML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16.1k/1.7k/322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TensorFlow.js Converter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sym typeface="+mn-ea"/>
                        </a:rPr>
                        <a:t>CPU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WebGL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sym typeface="+mn-ea"/>
                        </a:rPr>
                        <a:t>WASM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WebGPU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Node.js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React Native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</a:tr>
              <a:tr h="9937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Paddle.js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sym typeface="+mn-ea"/>
                        </a:rPr>
                        <a:t>paddlejs - core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sym typeface="+mn-ea"/>
                        </a:rPr>
                        <a:t>paddlejs - converter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sym typeface="+mn-ea"/>
                        </a:rPr>
                        <a:t>paddlejs - models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sym typeface="+mn-ea"/>
                        </a:rPr>
                        <a:t>paddlejs - examples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paddlejs-mediapipe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530/83/86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paddlejs - converter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WebGL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WebGPU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WASM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NodeGL</a:t>
                      </a:r>
                      <a:endParaRPr lang="en-US" altLang="zh-CN" sz="12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2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PlainJS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</a:tr>
              <a:tr h="9937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PyTorch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- -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187/36/6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1. onnx.js</a:t>
                      </a:r>
                      <a:endParaRPr lang="en-US" altLang="zh-CN" sz="14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2. torchjs/pytorchjs</a:t>
                      </a:r>
                      <a:endParaRPr lang="en-US" altLang="zh-CN" sz="14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3. pytorch ➡ onnx ️</a:t>
                      </a:r>
                      <a:r>
                        <a:rPr lang="en-US" altLang="zh-CN" sz="14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sym typeface="+mn-ea"/>
                        </a:rPr>
                        <a:t>➡ TensorFlow ➡         TensorFlow.js</a:t>
                      </a:r>
                      <a:endParaRPr lang="en-US" altLang="zh-CN" sz="14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</a:rPr>
                        <a:t>- -</a:t>
                      </a:r>
                      <a:endParaRPr lang="en-US" altLang="zh-CN" sz="1600" b="1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4175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TensorFlow.js</a:t>
            </a:r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的三种工作方式</a:t>
            </a:r>
            <a:endParaRPr lang="zh-CN" altLang="en-US" sz="24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8645" y="2223135"/>
            <a:ext cx="10824845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250000"/>
              </a:lnSpc>
              <a:buFont typeface="Wingdings" panose="05000000000000000000" charset="0"/>
              <a:buChar char=""/>
            </a:pP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运行现有模型：使用现成的</a:t>
            </a:r>
            <a:r>
              <a:rPr lang="en-US" altLang="zh-CN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JavaScript</a:t>
            </a: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模型或转换</a:t>
            </a:r>
            <a:r>
              <a:rPr lang="en-US" altLang="zh-CN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Python TensorFlow</a:t>
            </a: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模型以在浏览器中或</a:t>
            </a:r>
            <a:r>
              <a:rPr lang="en-US" altLang="zh-CN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Node.js</a:t>
            </a: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下运行</a:t>
            </a:r>
            <a:endParaRPr lang="zh-CN" altLang="en-US" b="1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charset="0"/>
              <a:buChar char=""/>
            </a:pP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重新训练现有模型：使用自己的数据重新训练现有的机器学习模型</a:t>
            </a:r>
            <a:endParaRPr lang="zh-CN" altLang="en-US" b="1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charset="0"/>
              <a:buChar char=""/>
            </a:pP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使用</a:t>
            </a:r>
            <a:r>
              <a:rPr lang="en-US" altLang="zh-CN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JavaScript</a:t>
            </a: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开发机器学习模型：使用灵活直观的</a:t>
            </a:r>
            <a:r>
              <a:rPr lang="en-US" altLang="zh-CN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API</a:t>
            </a: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直接通过</a:t>
            </a:r>
            <a:r>
              <a:rPr lang="en-US" altLang="zh-CN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JavaScript</a:t>
            </a:r>
            <a:r>
              <a:rPr lang="zh-CN" altLang="en-US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构建和训练模型</a:t>
            </a:r>
            <a:endParaRPr lang="zh-CN" altLang="en-US" b="1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" y="1376680"/>
            <a:ext cx="461010" cy="461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5861" y="1417143"/>
            <a:ext cx="563372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如何在浏览器</a:t>
            </a:r>
            <a:r>
              <a:rPr lang="en-US" altLang="zh-CN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/Node.js</a:t>
            </a:r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中运行机器学习模型？</a:t>
            </a:r>
            <a:endParaRPr lang="zh-CN" altLang="en-US" sz="22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如何高效阅读本书？</a:t>
            </a:r>
            <a:endParaRPr lang="zh-CN" altLang="en-US" sz="24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5" y="1398270"/>
            <a:ext cx="461010" cy="461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66431" y="1438733"/>
            <a:ext cx="494347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如何在最短时间内掌握本书所有内容？</a:t>
            </a:r>
            <a:endParaRPr lang="zh-CN" altLang="en-US" sz="22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49450" y="2136140"/>
            <a:ext cx="321183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400">
                <a:sym typeface="+mn-ea"/>
              </a:rPr>
              <a:t>我可以看这本书嘛？</a:t>
            </a:r>
            <a:endParaRPr lang="zh-CN" altLang="en-US" sz="2400">
              <a:sym typeface="+mn-ea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400">
                <a:sym typeface="+mn-ea"/>
              </a:rPr>
              <a:t>本书核心思路</a:t>
            </a:r>
            <a:endParaRPr lang="zh-CN" altLang="en-US" sz="2400">
              <a:sym typeface="+mn-ea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400">
                <a:sym typeface="+mn-ea"/>
              </a:rPr>
              <a:t>本书核心技术栈</a:t>
            </a:r>
            <a:endParaRPr lang="zh-CN" altLang="en-US" sz="2400">
              <a:sym typeface="+mn-ea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400">
                <a:sym typeface="+mn-ea"/>
              </a:rPr>
              <a:t>理论</a:t>
            </a:r>
            <a:r>
              <a:rPr lang="en-US" altLang="zh-CN" sz="2400">
                <a:sym typeface="+mn-ea"/>
              </a:rPr>
              <a:t>&amp;</a:t>
            </a:r>
            <a:r>
              <a:rPr lang="zh-CN" altLang="en-US" sz="2400">
                <a:sym typeface="+mn-ea"/>
              </a:rPr>
              <a:t>实践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endParaRPr lang="zh-CN" altLang="en-US" sz="2400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我可以看这本书嘛？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658620"/>
            <a:ext cx="5143500" cy="381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本书核心思路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25" y="1220470"/>
            <a:ext cx="8557895" cy="50450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本书核心技术栈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385" y="1097280"/>
            <a:ext cx="3542030" cy="54044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10" y="1755775"/>
            <a:ext cx="4069080" cy="4087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430" y="1129030"/>
            <a:ext cx="4189095" cy="53333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16287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30" y="1500505"/>
            <a:ext cx="6844665" cy="4728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1405"/>
          <a:stretch>
            <a:fillRect/>
          </a:stretch>
        </p:blipFill>
        <p:spPr>
          <a:xfrm>
            <a:off x="2636520" y="1500505"/>
            <a:ext cx="6954520" cy="4573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460" y="1735455"/>
            <a:ext cx="5933440" cy="42583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170" y="1501140"/>
            <a:ext cx="8221980" cy="45726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1245" y="1836793"/>
            <a:ext cx="5891402" cy="366996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-422275" y="1500505"/>
            <a:ext cx="66287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印品黑体" panose="00000500000000000000" pitchFamily="2" charset="-122"/>
              </a:rPr>
              <a:t>新书发布，来唠唠嗑～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6729" y="386808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印品黑体" panose="00000500000000000000" pitchFamily="2" charset="-122"/>
              </a:rPr>
              <a:t>《智能前端》布道师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45100" y="3147060"/>
            <a:ext cx="409384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印品黑体" panose="00000500000000000000" pitchFamily="2" charset="-122"/>
              </a:rPr>
              <a:t>石璞东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印品黑体" panose="00000500000000000000" pitchFamily="2" charset="-122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印品黑体" panose="00000500000000000000" pitchFamily="2" charset="-122"/>
              </a:rPr>
              <a:t>《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印品黑体" panose="00000500000000000000" pitchFamily="2" charset="-122"/>
              </a:rPr>
              <a:t>智能前端技术与实践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印品黑体" panose="00000500000000000000" pitchFamily="2" charset="-122"/>
              </a:rPr>
              <a:t>》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印品黑体" panose="00000500000000000000" pitchFamily="2" charset="-122"/>
              </a:rPr>
              <a:t>作者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396865" y="3694430"/>
            <a:ext cx="3698240" cy="0"/>
          </a:xfrm>
          <a:prstGeom prst="line">
            <a:avLst/>
          </a:prstGeom>
          <a:ln w="34925">
            <a:solidFill>
              <a:srgbClr val="1BA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18" y="-229701"/>
            <a:ext cx="6535554" cy="1517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80025" y="3892550"/>
            <a:ext cx="55029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《智能前端技术与实践》作者，</a:t>
            </a:r>
            <a:r>
              <a:rPr kumimoji="0" lang="en-US" altLang="zh-CN" sz="1800" b="0" i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+mn-cs"/>
              </a:rPr>
              <a:t>计算机</a:t>
            </a:r>
            <a:r>
              <a:rPr kumimoji="0" lang="zh-CN" altLang="en-US" sz="1800" b="0" i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+mn-cs"/>
              </a:rPr>
              <a:t>专业硕士研究生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，百度飞桨领航团金牌团长，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hahaWebsite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网站站长，历经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次改版，累计访问量达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20W+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，</a:t>
            </a:r>
            <a:r>
              <a:rPr kumimoji="0" lang="zh-CN" altLang="en-US" sz="1800" b="0" i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+mn-cs"/>
              </a:rPr>
              <a:t>主要研究方向包括机器学习、</a:t>
            </a:r>
            <a:r>
              <a:rPr kumimoji="0" lang="en-US" altLang="zh-CN" sz="1800" b="0" i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+mn-cs"/>
              </a:rPr>
              <a:t>Web</a:t>
            </a:r>
            <a:r>
              <a:rPr kumimoji="0" lang="zh-CN" altLang="en-US" sz="1800" b="0" i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+mn-cs"/>
              </a:rPr>
              <a:t>前端开发、网络爬虫等。</a:t>
            </a:r>
            <a:endParaRPr kumimoji="0" lang="zh-CN" altLang="en-US" sz="1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石璞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70" y="1379220"/>
            <a:ext cx="2487930" cy="2487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5" y="2456180"/>
            <a:ext cx="3810000" cy="3810000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沉浸式案例体验～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9350" y="1790065"/>
            <a:ext cx="989393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预训练模型加载、你画我猜</a:t>
            </a:r>
            <a:endParaRPr lang="zh-CN" altLang="en-US" sz="2000" b="1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人体姿态检测、目标检测、卡证识别、语音识别</a:t>
            </a:r>
            <a:endParaRPr lang="zh-CN" altLang="en-US" sz="2000" b="1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hahaOCR</a:t>
            </a:r>
            <a:endParaRPr lang="en-US" altLang="zh-CN" sz="2000" b="1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Face Touch Monitor</a:t>
            </a:r>
            <a:r>
              <a:rPr lang="zh-CN" altLang="en-US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：https://facetouchmonitor.com/</a:t>
            </a:r>
            <a:endParaRPr lang="zh-CN" altLang="en-US" sz="2000" b="1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Teachable Machine</a:t>
            </a:r>
            <a:r>
              <a:rPr lang="zh-CN" altLang="en-US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：https://teachablemachine.withgoogle.com/</a:t>
            </a:r>
            <a:endParaRPr lang="zh-CN" altLang="en-US" sz="2000" b="1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TensorFlow.js Gallery</a:t>
            </a:r>
            <a:r>
              <a:rPr lang="zh-CN" altLang="en-US" sz="2000" b="1">
                <a:solidFill>
                  <a:schemeClr val="tx1"/>
                </a:solidFill>
                <a:uFillTx/>
                <a:latin typeface="Times New Roman" panose="02020603050405020304" charset="0"/>
                <a:ea typeface="微软雅黑" charset="0"/>
              </a:rPr>
              <a:t>：https://github.com/tensorflow/tfjs/blob/master/GALLERY.md</a:t>
            </a:r>
            <a:endParaRPr lang="zh-CN" altLang="en-US" sz="2000" b="1">
              <a:solidFill>
                <a:schemeClr val="tx1"/>
              </a:solidFill>
              <a:uFillTx/>
              <a:latin typeface="Times New Roman" panose="02020603050405020304" charset="0"/>
              <a:ea typeface="微软雅黑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沉浸式案例体验～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302385"/>
            <a:ext cx="6940550" cy="4498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1302385"/>
            <a:ext cx="6940550" cy="4498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635" y="1352550"/>
            <a:ext cx="6536055" cy="4493260"/>
          </a:xfrm>
          <a:prstGeom prst="rect">
            <a:avLst/>
          </a:prstGeom>
        </p:spPr>
      </p:pic>
      <p:pic>
        <p:nvPicPr>
          <p:cNvPr id="8" name="图片 10" descr="电脑游戏的截图&#10;&#10;中度可信度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030" y="791845"/>
            <a:ext cx="2626360" cy="5494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5" descr="电脑显示屏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030" y="1469390"/>
            <a:ext cx="2626360" cy="4138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"/>
          <p:cNvSpPr/>
          <p:nvPr/>
        </p:nvSpPr>
        <p:spPr>
          <a:xfrm>
            <a:off x="923925" y="349250"/>
            <a:ext cx="12192000" cy="6857998"/>
          </a:xfrm>
          <a:prstGeom prst="rect">
            <a:avLst/>
          </a:prstGeom>
          <a:solidFill>
            <a:srgbClr val="3D3D3D">
              <a:alpha val="99215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en-US" altLang="zh-CN"/>
          </a:p>
        </p:txBody>
      </p:sp>
      <p:sp>
        <p:nvSpPr>
          <p:cNvPr id="247" name="textbox 247"/>
          <p:cNvSpPr/>
          <p:nvPr/>
        </p:nvSpPr>
        <p:spPr>
          <a:xfrm>
            <a:off x="642924" y="349148"/>
            <a:ext cx="6278879" cy="1493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indent="12700" algn="l" rtl="0" eaLnBrk="0">
              <a:lnSpc>
                <a:spcPct val="97000"/>
              </a:lnSpc>
            </a:pPr>
            <a:r>
              <a:rPr lang="zh-CN" sz="24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</a:t>
            </a:r>
            <a:r>
              <a:rPr lang="zh-CN" sz="24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  <a:sym typeface="+mn-ea"/>
              </a:rPr>
              <a:t>智能前端</a:t>
            </a:r>
            <a:r>
              <a:rPr lang="zh-CN" sz="2400" spc="-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》布道师</a:t>
            </a:r>
            <a:endParaRPr lang="en-US" altLang="en-US" sz="2400" dirty="0"/>
          </a:p>
          <a:p>
            <a:pPr algn="l" rtl="0" eaLnBrk="0">
              <a:lnSpc>
                <a:spcPct val="102000"/>
              </a:lnSpc>
            </a:pPr>
            <a:endParaRPr lang="en-US" altLang="en-US" sz="1800" dirty="0"/>
          </a:p>
          <a:p>
            <a:pPr algn="l" rtl="0" eaLnBrk="0">
              <a:lnSpc>
                <a:spcPct val="14000"/>
              </a:lnSpc>
            </a:pPr>
            <a:endParaRPr lang="en-US" altLang="en-US" sz="100" dirty="0"/>
          </a:p>
          <a:p>
            <a:pPr indent="4030980" algn="l" rtl="0" eaLnBrk="0">
              <a:lnSpc>
                <a:spcPct val="91000"/>
              </a:lnSpc>
            </a:pPr>
            <a:r>
              <a:rPr sz="60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6000" spc="-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6000" spc="-2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&amp;</a:t>
            </a:r>
            <a:r>
              <a:rPr sz="6000" spc="-9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6000" spc="-5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altLang="en-US" sz="6000" dirty="0"/>
          </a:p>
        </p:txBody>
      </p:sp>
      <p:sp>
        <p:nvSpPr>
          <p:cNvPr id="251" name="textbox 251"/>
          <p:cNvSpPr/>
          <p:nvPr/>
        </p:nvSpPr>
        <p:spPr>
          <a:xfrm>
            <a:off x="775970" y="5401945"/>
            <a:ext cx="5420360" cy="502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2000" dirty="0"/>
          </a:p>
          <a:p>
            <a:pPr indent="12700" algn="l" rtl="0" eaLnBrk="0">
              <a:lnSpc>
                <a:spcPct val="98000"/>
              </a:lnSpc>
            </a:pPr>
            <a:r>
              <a:rPr lang="zh-CN" sz="2000" spc="-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异步官网、</a:t>
            </a:r>
            <a:r>
              <a:rPr sz="2000" spc="-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京东</a:t>
            </a:r>
            <a:r>
              <a:rPr lang="zh-CN" sz="2000" spc="-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、当当、淘宝等平台同步</a:t>
            </a:r>
            <a:r>
              <a:rPr sz="2000" spc="-10" dirty="0">
                <a:solidFill>
                  <a:srgbClr val="FFC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购书</a:t>
            </a:r>
            <a:endParaRPr lang="en-US" altLang="en-US" sz="2000" dirty="0"/>
          </a:p>
        </p:txBody>
      </p:sp>
      <p:sp>
        <p:nvSpPr>
          <p:cNvPr id="252" name="rect"/>
          <p:cNvSpPr/>
          <p:nvPr/>
        </p:nvSpPr>
        <p:spPr>
          <a:xfrm>
            <a:off x="286511" y="0"/>
            <a:ext cx="150875" cy="790955"/>
          </a:xfrm>
          <a:prstGeom prst="rect">
            <a:avLst/>
          </a:prstGeom>
          <a:solidFill>
            <a:srgbClr val="1BA48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" name="textbox 251"/>
          <p:cNvSpPr/>
          <p:nvPr/>
        </p:nvSpPr>
        <p:spPr>
          <a:xfrm>
            <a:off x="4970695" y="5899353"/>
            <a:ext cx="1645285" cy="50291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r>
              <a:rPr lang="zh-CN" altLang="en-US" sz="100" dirty="0"/>
              <a:t>我的</a:t>
            </a:r>
            <a:endParaRPr lang="zh-CN" altLang="en-US" sz="100" dirty="0"/>
          </a:p>
        </p:txBody>
      </p:sp>
      <p:sp>
        <p:nvSpPr>
          <p:cNvPr id="4" name="textbox 251"/>
          <p:cNvSpPr/>
          <p:nvPr/>
        </p:nvSpPr>
        <p:spPr>
          <a:xfrm>
            <a:off x="7480300" y="2230755"/>
            <a:ext cx="3606165" cy="50292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50000"/>
              </a:lnSpc>
            </a:pPr>
            <a:endParaRPr lang="en-US" altLang="en-US" sz="2000" b="1" dirty="0">
              <a:solidFill>
                <a:srgbClr val="FFC000"/>
              </a:solidFill>
            </a:endParaRPr>
          </a:p>
          <a:p>
            <a:pPr indent="12700" algn="l" rtl="0" eaLnBrk="0">
              <a:lnSpc>
                <a:spcPct val="150000"/>
              </a:lnSpc>
            </a:pPr>
            <a:r>
              <a:rPr lang="en-US" altLang="en-US" sz="2800" b="1" dirty="0">
                <a:solidFill>
                  <a:srgbClr val="FFC000"/>
                </a:solidFill>
              </a:rPr>
              <a:t>答疑社群：</a:t>
            </a:r>
            <a:endParaRPr lang="en-US" altLang="en-US" sz="2000" b="1" dirty="0">
              <a:solidFill>
                <a:srgbClr val="FFC000"/>
              </a:solidFill>
            </a:endParaRPr>
          </a:p>
          <a:p>
            <a:pPr marL="914400" lvl="1" indent="-457200" algn="l" rtl="0" eaLnBrk="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en-US" sz="2000" b="1" dirty="0">
                <a:solidFill>
                  <a:srgbClr val="FFC000"/>
                </a:solidFill>
              </a:rPr>
              <a:t>抖音：石璞东_</a:t>
            </a:r>
            <a:endParaRPr lang="en-US" altLang="en-US" sz="2000" b="1" dirty="0">
              <a:solidFill>
                <a:srgbClr val="FFC000"/>
              </a:solidFill>
            </a:endParaRPr>
          </a:p>
          <a:p>
            <a:pPr marL="914400" lvl="1" indent="-457200" algn="l" rtl="0" eaLnBrk="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en-US" sz="2000" b="1" dirty="0">
                <a:solidFill>
                  <a:srgbClr val="FFC000"/>
                </a:solidFill>
              </a:rPr>
              <a:t>Bilibili：石璞东_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591945"/>
            <a:ext cx="381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302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95279" y="2750600"/>
            <a:ext cx="42434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印品黑体" panose="00000500000000000000" pitchFamily="2" charset="-122"/>
              </a:rPr>
              <a:t>谢  谢  观  看</a:t>
            </a:r>
            <a:endParaRPr kumimoji="0" lang="zh-CN" altLang="en-US" sz="60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印品黑体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924" y="-246408"/>
            <a:ext cx="6535554" cy="15177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6729" y="3911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直播主题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pic>
        <p:nvPicPr>
          <p:cNvPr id="9" name="图片 8" descr="徽标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608"/>
            <a:ext cx="2062050" cy="545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3" y="1745167"/>
            <a:ext cx="703428" cy="70342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22361" y="1804493"/>
            <a:ext cx="42532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印品黑体" panose="00000500000000000000" pitchFamily="2" charset="-122"/>
              </a:rPr>
              <a:t>什么是《智能前端》？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3" y="2706883"/>
            <a:ext cx="703428" cy="7034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22361" y="2766209"/>
            <a:ext cx="46901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为什么是</a:t>
            </a:r>
            <a:r>
              <a:rPr lang="en-US" altLang="zh-CN" sz="3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TensorFlow.js</a:t>
            </a:r>
            <a:r>
              <a:rPr lang="zh-CN" altLang="en-US" sz="3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？</a:t>
            </a:r>
            <a:endParaRPr lang="zh-CN" altLang="en-US" sz="32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3" y="3668599"/>
            <a:ext cx="703428" cy="70342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022361" y="3727925"/>
            <a:ext cx="38461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印品黑体" panose="00000500000000000000" pitchFamily="2" charset="-122"/>
              </a:rPr>
              <a:t>如何高效阅读本书？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22" name="文本框 22"/>
          <p:cNvSpPr txBox="1"/>
          <p:nvPr/>
        </p:nvSpPr>
        <p:spPr>
          <a:xfrm>
            <a:off x="436729" y="386808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《智能前端》布道师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882" y="-274620"/>
            <a:ext cx="6535554" cy="15177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3" y="4553154"/>
            <a:ext cx="703428" cy="7034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14436" y="4632800"/>
            <a:ext cx="32962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印品黑体" panose="00000500000000000000" pitchFamily="2" charset="-122"/>
              </a:rPr>
              <a:t>沉浸式案例体验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印品黑体" panose="00000500000000000000" pitchFamily="2" charset="-122"/>
              </a:rPr>
              <a:t>~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735" y="1772285"/>
            <a:ext cx="4742180" cy="35572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</a:rPr>
              <a:t>什么是《智能前端》？</a:t>
            </a:r>
            <a:endParaRPr lang="zh-CN" altLang="en-US" sz="24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5" y="1398270"/>
            <a:ext cx="461010" cy="461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66431" y="1438733"/>
            <a:ext cx="444055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人工智能应用 </a:t>
            </a:r>
            <a:r>
              <a:rPr lang="en-US" altLang="zh-CN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= </a:t>
            </a:r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算法 </a:t>
            </a:r>
            <a:r>
              <a:rPr lang="en-US" altLang="zh-CN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+ </a:t>
            </a:r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数据 </a:t>
            </a:r>
            <a:r>
              <a:rPr lang="en-US" altLang="zh-CN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+ </a:t>
            </a:r>
            <a:r>
              <a:rPr lang="zh-CN" altLang="en-US" sz="22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sym typeface="印品黑体" panose="00000500000000000000" pitchFamily="2" charset="-122"/>
              </a:rPr>
              <a:t>工程</a:t>
            </a:r>
            <a:endParaRPr lang="zh-CN" altLang="en-US" sz="2200" b="1" dirty="0">
              <a:solidFill>
                <a:schemeClr val="tx1"/>
              </a:solidFill>
              <a:uFillTx/>
              <a:latin typeface="Times New Roman" panose="02020603050405020304" charset="0"/>
              <a:ea typeface="微软雅黑" panose="020B0503020204020204" pitchFamily="34" charset="-122"/>
              <a:sym typeface="印品黑体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72310" y="2234565"/>
            <a:ext cx="229743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tx1"/>
                </a:solidFill>
                <a:uFillTx/>
                <a:ea typeface="微软雅黑" charset="0"/>
              </a:rPr>
              <a:t>本书主要内容</a:t>
            </a:r>
            <a:endParaRPr lang="zh-CN" altLang="en-US" sz="2400">
              <a:solidFill>
                <a:schemeClr val="tx1"/>
              </a:solidFill>
              <a:uFillTx/>
              <a:ea typeface="微软雅黑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tx1"/>
                </a:solidFill>
                <a:uFillTx/>
                <a:ea typeface="微软雅黑" charset="0"/>
              </a:rPr>
              <a:t>自建案例平台</a:t>
            </a:r>
            <a:endParaRPr lang="zh-CN" altLang="en-US" sz="2400">
              <a:solidFill>
                <a:schemeClr val="tx1"/>
              </a:solidFill>
              <a:uFillTx/>
              <a:ea typeface="微软雅黑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400">
                <a:solidFill>
                  <a:schemeClr val="tx1"/>
                </a:solidFill>
                <a:uFillTx/>
                <a:ea typeface="微软雅黑" charset="0"/>
              </a:rPr>
              <a:t>专业人士推荐</a:t>
            </a:r>
            <a:endParaRPr lang="zh-CN" altLang="en-US" sz="2400">
              <a:solidFill>
                <a:schemeClr val="tx1"/>
              </a:solidFill>
              <a:uFillTx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80" y="1243330"/>
            <a:ext cx="3121025" cy="51041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本书主要内容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38073"/>
            <a:ext cx="6535554" cy="1517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30375"/>
            <a:ext cx="10728325" cy="419608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1724025"/>
            <a:ext cx="10728960" cy="42024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本书主要内容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1713230"/>
            <a:ext cx="10727690" cy="4213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本书主要内容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uFillTx/>
                <a:ea typeface="微软雅黑" charset="0"/>
                <a:sym typeface="+mn-ea"/>
              </a:rPr>
              <a:t>自建案例平台</a:t>
            </a:r>
            <a:endParaRPr lang="zh-CN" altLang="en-US" sz="2400">
              <a:uFillTx/>
              <a:ea typeface="微软雅黑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90" y="1023620"/>
            <a:ext cx="7931150" cy="5462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603" y="1"/>
            <a:ext cx="150126" cy="791570"/>
          </a:xfrm>
          <a:prstGeom prst="rect">
            <a:avLst/>
          </a:prstGeom>
          <a:solidFill>
            <a:srgbClr val="1B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729" y="391182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专业人士推荐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060" y="-141248"/>
            <a:ext cx="6535554" cy="1517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410" y="1228725"/>
            <a:ext cx="3064510" cy="4912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1271905"/>
            <a:ext cx="3197860" cy="48253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UNIT_TABLE_BEAUTIFY" val="smartTable{459790a7-1459-4900-8c4b-eea8f36fbe77}"/>
  <p:tag name="TABLE_ENDDRAG_ORIGIN_RECT" val="777*299"/>
  <p:tag name="TABLE_ENDDRAG_RECT" val="82*132*777*323"/>
</p:tagLst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1815</Words>
  <Application>WPS 演示</Application>
  <PresentationFormat>宽屏</PresentationFormat>
  <Paragraphs>188</Paragraphs>
  <Slides>23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8" baseType="lpstr">
      <vt:lpstr>Arial</vt:lpstr>
      <vt:lpstr>方正书宋_GBK</vt:lpstr>
      <vt:lpstr>Wingdings</vt:lpstr>
      <vt:lpstr>微软雅黑</vt:lpstr>
      <vt:lpstr>汉仪旗黑</vt:lpstr>
      <vt:lpstr>印品黑体</vt:lpstr>
      <vt:lpstr>Segoe UI</vt:lpstr>
      <vt:lpstr>华文中宋</vt:lpstr>
      <vt:lpstr>Times New Roman</vt:lpstr>
      <vt:lpstr>等线</vt:lpstr>
      <vt:lpstr>Wingdings</vt:lpstr>
      <vt:lpstr>微软雅黑</vt:lpstr>
      <vt:lpstr>Times New Roman Bold</vt:lpstr>
      <vt:lpstr>Microsoft YaHei</vt:lpstr>
      <vt:lpstr>苹方-简</vt:lpstr>
      <vt:lpstr>宋体</vt:lpstr>
      <vt:lpstr>Arial Unicode MS</vt:lpstr>
      <vt:lpstr>等线 Light</vt:lpstr>
      <vt:lpstr>汉仪中等线KW</vt:lpstr>
      <vt:lpstr>华文宋体</vt:lpstr>
      <vt:lpstr>汉仪书宋二KW</vt:lpstr>
      <vt:lpstr>Apple Color Emoji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韩磊 _</dc:creator>
  <cp:lastModifiedBy>turbodong</cp:lastModifiedBy>
  <cp:revision>86</cp:revision>
  <dcterms:created xsi:type="dcterms:W3CDTF">2022-04-14T12:30:29Z</dcterms:created>
  <dcterms:modified xsi:type="dcterms:W3CDTF">2022-04-14T12:30:29Z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ED6D5B09E6804746B4FA9EC83DDBDDF4</vt:lpwstr>
  </property>
  <property fmtid="{D5CDD505-2E9C-101B-9397-08002B2CF9AE}" pid="3" name="KSOProductBuildVer">
    <vt:lpwstr>2052-4.1.2.6545</vt:lpwstr>
  </property>
</Properties>
</file>